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4" r:id="rId2"/>
  </p:sldMasterIdLst>
  <p:notesMasterIdLst>
    <p:notesMasterId r:id="rId6"/>
  </p:notesMasterIdLst>
  <p:sldIdLst>
    <p:sldId id="262" r:id="rId3"/>
    <p:sldId id="291" r:id="rId4"/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D0413DB-DE2F-46F7-8B39-780CB922A3EF}">
          <p14:sldIdLst>
            <p14:sldId id="262"/>
            <p14:sldId id="291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9B9B9B"/>
    <a:srgbClr val="F7961D"/>
    <a:srgbClr val="36B5E7"/>
    <a:srgbClr val="FF9600"/>
    <a:srgbClr val="FE7428"/>
    <a:srgbClr val="37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1311" autoAdjust="0"/>
  </p:normalViewPr>
  <p:slideViewPr>
    <p:cSldViewPr snapToGrid="0">
      <p:cViewPr varScale="1">
        <p:scale>
          <a:sx n="81" d="100"/>
          <a:sy n="81" d="100"/>
        </p:scale>
        <p:origin x="5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2B77-A3B8-4B69-9D11-D6F59C348893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C750D-EC16-49DB-BB14-95F59BD2C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68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="1" dirty="0"/>
              <a:t>Please enter all information within the &lt;&gt;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Core Business Areas/Focus: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/>
              <a:t>Identify category:  </a:t>
            </a:r>
            <a:r>
              <a:rPr lang="en-US" altLang="en-US" b="1" u="sng" dirty="0"/>
              <a:t>PROTECTION</a:t>
            </a:r>
            <a:r>
              <a:rPr lang="en-US" altLang="en-US" dirty="0"/>
              <a:t> OR </a:t>
            </a:r>
            <a:r>
              <a:rPr lang="en-US" altLang="en-US" b="1" u="sng" dirty="0"/>
              <a:t>MEDICAL</a:t>
            </a:r>
            <a:r>
              <a:rPr lang="en-US" altLang="en-US" dirty="0"/>
              <a:t> OR </a:t>
            </a:r>
            <a:r>
              <a:rPr lang="en-US" altLang="en-US" b="1" u="sng" dirty="0"/>
              <a:t>SENSORS</a:t>
            </a:r>
            <a:r>
              <a:rPr lang="en-US" altLang="en-US" dirty="0"/>
              <a:t>;</a:t>
            </a:r>
            <a:r>
              <a:rPr lang="en-US" altLang="en-US" baseline="0" dirty="0"/>
              <a:t> or indicate a combination</a:t>
            </a:r>
            <a:endParaRPr lang="en-US" alt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/>
              <a:t>list those that you</a:t>
            </a:r>
            <a:r>
              <a:rPr lang="en-US" altLang="en-US" baseline="0" dirty="0"/>
              <a:t> wish to share and that are ideally relevant to the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medical countermeasure and/or counter WMD technologies</a:t>
            </a:r>
            <a:endParaRPr lang="en-US" alt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aseline="0" dirty="0"/>
              <a:t>R&amp;D Highlights/Projects/Technical Expertise: 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highlights of R&amp;D with particular emphasis on projects related to OTA/Consortium funded efforts. </a:t>
            </a:r>
            <a:endParaRPr lang="en-US" alt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aseline="0" dirty="0"/>
              <a:t>Desired Teaming Areas:  List areas you wish to consider teaming partners and/or areas that you would like to team with others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50D-EC16-49DB-BB14-95F59BD2C4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96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Please enter all information within the &lt;&gt;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Member Capabilities: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/>
              <a:t>Identify category:  PROTECTION; or</a:t>
            </a:r>
            <a:r>
              <a:rPr lang="en-US" altLang="en-US" baseline="0" dirty="0"/>
              <a:t> </a:t>
            </a:r>
            <a:r>
              <a:rPr lang="en-US" altLang="en-US" dirty="0"/>
              <a:t>SENSORS;</a:t>
            </a:r>
            <a:r>
              <a:rPr lang="en-US" altLang="en-US" baseline="0" dirty="0"/>
              <a:t> or RELATED SERVICES</a:t>
            </a:r>
            <a:endParaRPr lang="en-US" alt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dirty="0"/>
              <a:t>list those that you</a:t>
            </a:r>
            <a:r>
              <a:rPr lang="en-US" altLang="en-US" baseline="0" dirty="0"/>
              <a:t> wish to share and that are ideally relevant to the CWMD OTA scope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aseline="0" dirty="0"/>
              <a:t>CWMD Projects/Other Efforts:  list any awarded CWMD consortium projects or other CWMD relevant awarded efforts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aseline="0" dirty="0"/>
              <a:t>Desired Teaming Areas:  list areas you wish to team in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50D-EC16-49DB-BB14-95F59BD2C4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52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21783" y="127484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1121783" y="4154566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864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3BD1-D881-48E8-8834-49022A04B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2FEC5-12BE-4F25-9CFE-872F796A0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71372C-5DC7-41B1-ACC9-306ABED66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F5FBA-4C0A-49B8-9FB2-8955D82E1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FCCA-7211-400D-8614-CEB3BF38AC6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2CE08-2A96-43C7-94B0-2EE1F9F11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C7FAB-B974-415F-815A-D6CF84616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2709-4183-4871-A3EB-63D91E87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1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FC20B-BCDE-4A23-B7F7-98A51377B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9EFAC6-46A9-4D9C-B1C7-FD1184945B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B82691-2434-4A21-89D1-292195F6C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07D53-79EB-4C95-A810-7846E0C47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FCCA-7211-400D-8614-CEB3BF38AC6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E69C10-4DCD-4786-A245-133BD305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B24A6-5949-4D28-81D0-CB3708B22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2709-4183-4871-A3EB-63D91E87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7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2832E-5F22-4A08-A164-5BA89929D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40CC17-B08D-42D9-9C87-36FE86959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C0B81-0FD6-4C9B-905F-D04D8046C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FCCA-7211-400D-8614-CEB3BF38AC6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663E1-BB2F-45AF-8D9F-073655BF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BEC0B-BA0C-4906-BED0-25BDD09F1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2709-4183-4871-A3EB-63D91E87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57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482E2-4F6D-4AA4-A3B3-7D6B28D6A6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2D3BA2-1C02-4E6D-A8DD-761B202A4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95CC4-C9CC-49A0-9805-4086FAAEC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FCCA-7211-400D-8614-CEB3BF38AC6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F4819-6EBC-4BF5-9E23-E76CB5862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982C0-BD13-49A3-986C-ADF7558A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2709-4183-4871-A3EB-63D91E87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27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gradFill>
            <a:gsLst>
              <a:gs pos="0">
                <a:schemeClr val="tx1">
                  <a:alpha val="52000"/>
                </a:schemeClr>
              </a:gs>
              <a:gs pos="100000">
                <a:schemeClr val="bg2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451429"/>
            <a:ext cx="10515600" cy="50414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35422" y="6578336"/>
            <a:ext cx="767829" cy="25830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fld id="{7FF5469A-4F51-4453-8B02-250C8CC4D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34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gradFill>
            <a:gsLst>
              <a:gs pos="0">
                <a:schemeClr val="tx1">
                  <a:alpha val="52000"/>
                </a:schemeClr>
              </a:gs>
              <a:gs pos="100000">
                <a:schemeClr val="bg2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9179"/>
            <a:ext cx="10515600" cy="431369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35422" y="6578336"/>
            <a:ext cx="767829" cy="25830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fld id="{7FF5469A-4F51-4453-8B02-250C8CC4DE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860" y="6064993"/>
            <a:ext cx="657970" cy="7716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70" y="6194309"/>
            <a:ext cx="1609725" cy="51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60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27903"/>
            <a:ext cx="5181600" cy="46786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27903"/>
            <a:ext cx="5181600" cy="46786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35422" y="6578336"/>
            <a:ext cx="767829" cy="25830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fld id="{7FF5469A-4F51-4453-8B02-250C8CC4DE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860" y="6064993"/>
            <a:ext cx="657970" cy="7716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70" y="6194309"/>
            <a:ext cx="1609725" cy="51301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gradFill>
            <a:gsLst>
              <a:gs pos="0">
                <a:schemeClr val="tx1">
                  <a:alpha val="52000"/>
                </a:schemeClr>
              </a:gs>
              <a:gs pos="100000">
                <a:schemeClr val="bg2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48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93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337969"/>
            <a:ext cx="5157787" cy="6809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093335"/>
            <a:ext cx="5157787" cy="36610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337969"/>
            <a:ext cx="5183188" cy="6809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093335"/>
            <a:ext cx="5183188" cy="36610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5535422" y="6578336"/>
            <a:ext cx="767829" cy="25830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fld id="{7FF5469A-4F51-4453-8B02-250C8CC4DE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860" y="6064993"/>
            <a:ext cx="657970" cy="77164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70" y="6194309"/>
            <a:ext cx="1609725" cy="513013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gradFill>
            <a:gsLst>
              <a:gs pos="0">
                <a:schemeClr val="tx1">
                  <a:alpha val="52000"/>
                </a:schemeClr>
              </a:gs>
              <a:gs pos="100000">
                <a:schemeClr val="bg2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780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35422" y="6578336"/>
            <a:ext cx="767829" cy="25830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fld id="{7FF5469A-4F51-4453-8B02-250C8CC4DE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4860" y="6064993"/>
            <a:ext cx="657970" cy="7716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70" y="6194309"/>
            <a:ext cx="1609725" cy="51301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gradFill>
            <a:gsLst>
              <a:gs pos="0">
                <a:schemeClr val="tx1">
                  <a:alpha val="52000"/>
                </a:schemeClr>
              </a:gs>
              <a:gs pos="100000">
                <a:schemeClr val="bg2">
                  <a:lumMod val="7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48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0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35422" y="6578336"/>
            <a:ext cx="767829" cy="25830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fld id="{7FF5469A-4F51-4453-8B02-250C8CC4D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3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7C721-2C56-415A-BC4A-024287D2A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ED1D98-8227-4980-A575-A122AC239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0FB99-C0F4-48C9-BFC9-F201CE581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FCCA-7211-400D-8614-CEB3BF38AC6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E779C-9D9A-40F9-A401-0D2FF87C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A466C-6939-47E6-B1BD-9B4EC3586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2709-4183-4871-A3EB-63D91E87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0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8A641-88EB-497E-9642-1E0DD7C5D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6F5F2-66B1-42D7-B4F2-E7679878F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B3A0E-A1D8-4067-84A3-04C2633EB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FCCA-7211-400D-8614-CEB3BF38AC6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67236-068D-4914-BC09-2ED75D0BF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281D5-7DE9-40FD-9F92-8F983D136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2709-4183-4871-A3EB-63D91E87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6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66C9E-4B52-43AF-A365-AA3836F6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38CC2-2F0C-4BDA-AF35-09821A439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03F22-774A-4D7B-A48C-E6D1EAF20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FCCA-7211-400D-8614-CEB3BF38AC6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4707F-0BCD-47C5-9AD1-EBE69626D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92051-B805-46A0-8AB6-C78D8837E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2709-4183-4871-A3EB-63D91E87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3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3FE2B-5667-4EEF-8FEF-C0C32FE0A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2414E-F1F7-4F8E-BF5A-95D6E322F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063F3-CFE9-4C2D-8583-F2CDF7743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729C5-4998-4C00-A185-2FF219686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FCCA-7211-400D-8614-CEB3BF38AC6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E06FE4-CE0C-4CF2-8C7C-5E4400AB5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5A4EF-8F43-4DF7-ACA7-0845C801E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2709-4183-4871-A3EB-63D91E87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85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BCAA6-9B16-4264-8162-D528578E5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88EB9-000A-4C3B-9273-23A394622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B94444-8355-485E-BDC1-F7069B1D0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B45EB0-D94D-4649-96E4-7CD3815207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801BB6-C71C-4457-B7D7-3B49699DED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AA9D74-81DF-46BE-BFFF-29110051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FCCA-7211-400D-8614-CEB3BF38AC6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7ED4AD-22A7-46E6-8C22-D6AD79DD1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D3023E-D008-423E-B87E-A584CBE1F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2709-4183-4871-A3EB-63D91E87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80B0D-50EB-4D78-A0AF-70FC4B02F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7D61C8-3882-4779-887D-C740114A7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FCCA-7211-400D-8614-CEB3BF38AC6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C8F84-3EB3-4945-A58D-2401806EB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D0A316-BFB8-41B0-B551-8F0FA29B8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2709-4183-4871-A3EB-63D91E87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3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EB40C0-E54E-43F6-B5D1-34A5FBA9D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FCCA-7211-400D-8614-CEB3BF38AC6B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5E3DC9-0253-435B-B3D1-96692C8D1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43638-EC4A-4DDC-8B48-3C4211387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62709-4183-4871-A3EB-63D91E87E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8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2" b="73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35422" y="6578336"/>
            <a:ext cx="767829" cy="25830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fld id="{7FF5469A-4F51-4453-8B02-250C8CC4DE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15" y="5697654"/>
            <a:ext cx="2413438" cy="10098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812" y="4942650"/>
            <a:ext cx="1633188" cy="191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2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A1BA0A-C174-4265-8B2B-DA68D7146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3B7E3-3980-4FB2-9BF1-18B364590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EE280-A15C-49D5-9850-39EB0F8C34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F61F7-B15A-4F92-BBA1-7AD64384E496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BD97A-F547-45F8-9088-C20699DB20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BE1F6-34C6-4B82-A394-021BD89EB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5469A-4F51-4453-8B02-250C8CC4DE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53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662" r:id="rId13"/>
    <p:sldLayoutId id="2147483664" r:id="rId14"/>
    <p:sldLayoutId id="2147483665" r:id="rId15"/>
    <p:sldLayoutId id="214748366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snationallab.org/implementation-partners/rhodium-scientific-llc/" TargetMode="External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rp@rhodiumscientific.com" TargetMode="External"/><Relationship Id="rId5" Type="http://schemas.openxmlformats.org/officeDocument/2006/relationships/hyperlink" Target="mailto:Heath@RhodiumScientific.com" TargetMode="External"/><Relationship Id="rId4" Type="http://schemas.openxmlformats.org/officeDocument/2006/relationships/hyperlink" Target="mailto:olivia@rhodiumscientific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Company Name and Logo here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794919"/>
              </p:ext>
            </p:extLst>
          </p:nvPr>
        </p:nvGraphicFramePr>
        <p:xfrm>
          <a:off x="681644" y="1325563"/>
          <a:ext cx="10672156" cy="4916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85374">
                  <a:extLst>
                    <a:ext uri="{9D8B030D-6E8A-4147-A177-3AD203B41FA5}">
                      <a16:colId xmlns:a16="http://schemas.microsoft.com/office/drawing/2014/main" val="1439509340"/>
                    </a:ext>
                  </a:extLst>
                </a:gridCol>
                <a:gridCol w="5586782">
                  <a:extLst>
                    <a:ext uri="{9D8B030D-6E8A-4147-A177-3AD203B41FA5}">
                      <a16:colId xmlns:a16="http://schemas.microsoft.com/office/drawing/2014/main" val="1637745228"/>
                    </a:ext>
                  </a:extLst>
                </a:gridCol>
              </a:tblGrid>
              <a:tr h="578469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Member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Information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Core Business Areas/Focus</a:t>
                      </a:r>
                      <a:endParaRPr lang="en-US" sz="20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597139"/>
                  </a:ext>
                </a:extLst>
              </a:tr>
              <a:tr h="2211638">
                <a:tc>
                  <a:txBody>
                    <a:bodyPr/>
                    <a:lstStyle/>
                    <a:p>
                      <a:r>
                        <a:rPr lang="en-US" sz="1600" dirty="0"/>
                        <a:t>&lt;</a:t>
                      </a:r>
                      <a:r>
                        <a:rPr lang="en-US" sz="1600" b="1" dirty="0"/>
                        <a:t>Company</a:t>
                      </a:r>
                      <a:r>
                        <a:rPr lang="en-US" sz="1600" b="1" baseline="0" dirty="0"/>
                        <a:t> Name</a:t>
                      </a:r>
                      <a:r>
                        <a:rPr lang="en-US" sz="1600" baseline="0" dirty="0"/>
                        <a:t>&gt;</a:t>
                      </a:r>
                      <a:endParaRPr lang="en-US" sz="1600" dirty="0"/>
                    </a:p>
                    <a:p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&lt;City, State&gt;</a:t>
                      </a:r>
                    </a:p>
                    <a:p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&lt;URL&gt;</a:t>
                      </a:r>
                    </a:p>
                    <a:p>
                      <a:r>
                        <a:rPr kumimoji="0" lang="en-US" sz="1600" b="1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Key POC(s)</a:t>
                      </a: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:  </a:t>
                      </a:r>
                    </a:p>
                    <a:p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&lt;Name; email&gt;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1" u="sng" dirty="0"/>
                        <a:t>Business Class:</a:t>
                      </a:r>
                      <a:r>
                        <a:rPr lang="en-US" sz="1600" b="1" u="sng" baseline="0" dirty="0"/>
                        <a:t> </a:t>
                      </a:r>
                      <a:r>
                        <a:rPr lang="en-US" sz="1600" baseline="0" dirty="0"/>
                        <a:t>&lt;choose Large, Small, Academic, Non-Profit&gt;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1" u="sng" baseline="0" dirty="0"/>
                        <a:t>Status:  </a:t>
                      </a:r>
                      <a:r>
                        <a:rPr lang="en-US" sz="1600" baseline="0" dirty="0"/>
                        <a:t>&lt;choose Traditional or Non-Traditional&gt;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1" u="sng" baseline="0" dirty="0"/>
                        <a:t>Member since:  </a:t>
                      </a:r>
                      <a:r>
                        <a:rPr lang="en-US" sz="1600" baseline="0" dirty="0"/>
                        <a:t>&lt;Month YYYY&gt;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aseline="0" dirty="0"/>
                        <a:t>&lt;</a:t>
                      </a:r>
                      <a:r>
                        <a:rPr lang="en-US" sz="1600" b="1" u="sng" baseline="0" dirty="0">
                          <a:solidFill>
                            <a:schemeClr val="accent2"/>
                          </a:solidFill>
                        </a:rPr>
                        <a:t>Category, see instructions</a:t>
                      </a:r>
                      <a:r>
                        <a:rPr lang="en-US" sz="1600" baseline="0" dirty="0"/>
                        <a:t>&gt;</a:t>
                      </a:r>
                    </a:p>
                    <a:p>
                      <a:pPr marL="285750" marR="0" lvl="0" indent="-28575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075007"/>
                  </a:ext>
                </a:extLst>
              </a:tr>
              <a:tr h="578469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R&amp;D Highlights/Projects/Technical Expertise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Desired Teaming Areas</a:t>
                      </a:r>
                    </a:p>
                  </a:txBody>
                  <a:tcPr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76685"/>
                  </a:ext>
                </a:extLst>
              </a:tr>
              <a:tr h="1473905">
                <a:tc>
                  <a:txBody>
                    <a:bodyPr/>
                    <a:lstStyle/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02443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F5469A-4F51-4453-8B02-250C8CC4DE6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201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Rhodium Scientific, LLC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93414"/>
              </p:ext>
            </p:extLst>
          </p:nvPr>
        </p:nvGraphicFramePr>
        <p:xfrm>
          <a:off x="564948" y="1325563"/>
          <a:ext cx="10788852" cy="536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98792">
                  <a:extLst>
                    <a:ext uri="{9D8B030D-6E8A-4147-A177-3AD203B41FA5}">
                      <a16:colId xmlns:a16="http://schemas.microsoft.com/office/drawing/2014/main" val="1439509340"/>
                    </a:ext>
                  </a:extLst>
                </a:gridCol>
                <a:gridCol w="5590060">
                  <a:extLst>
                    <a:ext uri="{9D8B030D-6E8A-4147-A177-3AD203B41FA5}">
                      <a16:colId xmlns:a16="http://schemas.microsoft.com/office/drawing/2014/main" val="1637745228"/>
                    </a:ext>
                  </a:extLst>
                </a:gridCol>
              </a:tblGrid>
              <a:tr h="368046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Member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Information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Member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</a:rPr>
                        <a:t> Capabilities </a:t>
                      </a:r>
                    </a:p>
                  </a:txBody>
                  <a:tcPr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597139"/>
                  </a:ext>
                </a:extLst>
              </a:tr>
              <a:tr h="2349829">
                <a:tc>
                  <a:txBody>
                    <a:bodyPr/>
                    <a:lstStyle/>
                    <a:p>
                      <a:r>
                        <a:rPr lang="en-US" sz="1600" b="1" dirty="0"/>
                        <a:t>Rhodium Scientific, LLC - 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Houston, TX</a:t>
                      </a:r>
                    </a:p>
                    <a:p>
                      <a:r>
                        <a:rPr lang="en-US" sz="1600" dirty="0">
                          <a:hlinkClick r:id="rId3"/>
                        </a:rPr>
                        <a:t>https://www.issnationallab.org/implementation-  partners/rhodium-scientific-llc/</a:t>
                      </a:r>
                      <a:endParaRPr kumimoji="0" lang="en-US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r>
                        <a:rPr kumimoji="0" lang="en-US" sz="1600" b="1" u="sng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Key POC(s)</a:t>
                      </a: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:  </a:t>
                      </a:r>
                    </a:p>
                    <a:p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Olivia Holzhaus, 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hlinkClick r:id="rId4"/>
                        </a:rPr>
                        <a:t>Olivia@RhodiumScientific.com</a:t>
                      </a:r>
                      <a:endParaRPr kumimoji="0" lang="en-US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Heath Mills, 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hlinkClick r:id="rId5"/>
                        </a:rPr>
                        <a:t>Heath@RhodiumScientific.com</a:t>
                      </a:r>
                      <a:endParaRPr kumimoji="0" lang="en-US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R.P. Oates, </a:t>
                      </a: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hlinkClick r:id="rId6"/>
                        </a:rPr>
                        <a:t>rp@rhodiumscientific.com</a:t>
                      </a:r>
                      <a:endParaRPr kumimoji="0" lang="en-US" sz="16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1" u="sng" dirty="0"/>
                        <a:t>Business Class</a:t>
                      </a:r>
                      <a:r>
                        <a:rPr lang="en-US" sz="1600" b="1" u="none" dirty="0"/>
                        <a:t>:</a:t>
                      </a:r>
                      <a:r>
                        <a:rPr lang="en-US" sz="1600" b="1" u="none" baseline="0" dirty="0"/>
                        <a:t> </a:t>
                      </a:r>
                      <a:r>
                        <a:rPr lang="en-US" sz="1600" baseline="0" dirty="0"/>
                        <a:t>Small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1" u="sng" baseline="0" dirty="0"/>
                        <a:t>Status</a:t>
                      </a:r>
                      <a:r>
                        <a:rPr lang="en-US" sz="1600" b="1" u="none" baseline="0" dirty="0"/>
                        <a:t>: </a:t>
                      </a:r>
                      <a:r>
                        <a:rPr lang="en-US" sz="1600" baseline="0" dirty="0"/>
                        <a:t>Non-Traditional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1" u="sng" baseline="0" dirty="0"/>
                        <a:t>Member since</a:t>
                      </a:r>
                      <a:r>
                        <a:rPr lang="en-US" sz="1600" b="1" u="none" baseline="0" dirty="0"/>
                        <a:t>:  </a:t>
                      </a:r>
                      <a:r>
                        <a:rPr lang="en-US" sz="1600" b="0" u="none" baseline="0" dirty="0"/>
                        <a:t>March, </a:t>
                      </a:r>
                      <a:r>
                        <a:rPr lang="en-US" sz="1600" baseline="0" dirty="0"/>
                        <a:t>2019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/>
                        <a:t>RELATED SERVICES: services to support prototyping, production, other systems integration</a:t>
                      </a:r>
                    </a:p>
                    <a:p>
                      <a:pPr marL="285750" marR="0" lvl="0" indent="-28575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Facilitation of microgravity experiments on the International Space Station (ISS)</a:t>
                      </a:r>
                    </a:p>
                    <a:p>
                      <a:pPr marL="285750" marR="0" lvl="0" indent="-28575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Science consulting for project quality assurance and project translation into a space environment  </a:t>
                      </a:r>
                    </a:p>
                    <a:p>
                      <a:pPr marL="285750" marR="0" lvl="0" indent="-28575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Mission integration and operation of project on ISS</a:t>
                      </a:r>
                    </a:p>
                    <a:p>
                      <a:pPr marL="285750" marR="0" lvl="0" indent="-28575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/>
                        <a:t>Spaceflight hardware development, optimization and brokerage</a:t>
                      </a:r>
                    </a:p>
                    <a:p>
                      <a:pPr marL="285750" marR="0" lvl="0" indent="-285750" algn="l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aseline="0" dirty="0"/>
                        <a:t>Project management and multi-disciplinary team building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075007"/>
                  </a:ext>
                </a:extLst>
              </a:tr>
              <a:tr h="368046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CWMD Projects/Related Efforts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Desired Teaming Areas</a:t>
                      </a:r>
                    </a:p>
                  </a:txBody>
                  <a:tcPr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76685"/>
                  </a:ext>
                </a:extLst>
              </a:tr>
              <a:tr h="1896850">
                <a:tc>
                  <a:txBody>
                    <a:bodyPr/>
                    <a:lstStyle/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CWMD Awarded: </a:t>
                      </a:r>
                      <a:r>
                        <a:rPr lang="en-US" sz="1600" i="1" dirty="0"/>
                        <a:t>Prototype Enabling Development of a Novel Astronaut Gut-On-A-Chip Platform</a:t>
                      </a:r>
                    </a:p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CWMD Awarded (Prototype): </a:t>
                      </a:r>
                      <a:r>
                        <a:rPr lang="en-US" sz="1600" i="1" dirty="0"/>
                        <a:t>Protective Remote Environment Biomanufacturing for Human Systems</a:t>
                      </a:r>
                      <a:r>
                        <a:rPr lang="en-US" sz="1600" dirty="0"/>
                        <a:t> </a:t>
                      </a:r>
                    </a:p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i="0" dirty="0"/>
                        <a:t>Relevant CWMD Awarded:</a:t>
                      </a:r>
                      <a:r>
                        <a:rPr lang="en-US" sz="1600" i="1" dirty="0"/>
                        <a:t> Evolution of New Phage-Bacteria Interactions from Exposure to Space Environment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Biotech-related countermeasure development/expertise</a:t>
                      </a:r>
                    </a:p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Miniaturized, ruggedized, deployable hardware that is remotely operated/automated</a:t>
                      </a:r>
                    </a:p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Sensors - chemical and/or biological detection capability</a:t>
                      </a:r>
                    </a:p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Low dose and/or mixed field radiation experiments/expertise</a:t>
                      </a:r>
                    </a:p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Researchers/program managers interested in space prototypes</a:t>
                      </a:r>
                    </a:p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Researchers/program managers interested in torpor studies</a:t>
                      </a:r>
                    </a:p>
                    <a:p>
                      <a:pPr marL="137160" marR="0" lvl="0" indent="-13716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02443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F5469A-4F51-4453-8B02-250C8CC4DE6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9E8CAF-E625-441A-ADDC-257501925D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599" y="34783"/>
            <a:ext cx="2733948" cy="128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61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37EB5-4BC4-488E-9C34-3206F8706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082CE-9EE7-4FC6-8BAD-0FC602AA3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0223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BFD62A-AE6D-4790-91CC-9FE654736EF9}" vid="{7B52D0AA-7A1B-4EC7-BE23-5F865FDDB6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GMM Presentation FINAL</Template>
  <TotalTime>296</TotalTime>
  <Words>488</Words>
  <Application>Microsoft Office PowerPoint</Application>
  <PresentationFormat>Widescreen</PresentationFormat>
  <Paragraphs>59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Custom Design</vt:lpstr>
      <vt:lpstr>Office Theme</vt:lpstr>
      <vt:lpstr>Put Company Name and Logo here</vt:lpstr>
      <vt:lpstr>Rhodium Scientific, LLC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Stebbins, Mike</dc:creator>
  <cp:lastModifiedBy>Stebbins, Mike</cp:lastModifiedBy>
  <cp:revision>14</cp:revision>
  <dcterms:created xsi:type="dcterms:W3CDTF">2019-09-27T16:36:12Z</dcterms:created>
  <dcterms:modified xsi:type="dcterms:W3CDTF">2023-02-01T21:52:29Z</dcterms:modified>
</cp:coreProperties>
</file>